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290" r:id="rId2"/>
    <p:sldId id="270" r:id="rId3"/>
    <p:sldId id="271" r:id="rId4"/>
    <p:sldId id="291" r:id="rId5"/>
    <p:sldId id="258" r:id="rId6"/>
    <p:sldId id="259" r:id="rId7"/>
    <p:sldId id="260" r:id="rId8"/>
    <p:sldId id="287" r:id="rId9"/>
    <p:sldId id="261" r:id="rId10"/>
    <p:sldId id="262" r:id="rId11"/>
    <p:sldId id="263" r:id="rId12"/>
    <p:sldId id="264" r:id="rId13"/>
    <p:sldId id="265" r:id="rId14"/>
    <p:sldId id="266" r:id="rId15"/>
    <p:sldId id="267" r:id="rId16"/>
    <p:sldId id="268" r:id="rId17"/>
    <p:sldId id="269" r:id="rId18"/>
    <p:sldId id="277" r:id="rId19"/>
    <p:sldId id="278" r:id="rId20"/>
    <p:sldId id="273" r:id="rId21"/>
    <p:sldId id="274" r:id="rId22"/>
    <p:sldId id="275" r:id="rId23"/>
    <p:sldId id="276" r:id="rId24"/>
    <p:sldId id="288" r:id="rId25"/>
    <p:sldId id="279" r:id="rId26"/>
    <p:sldId id="280" r:id="rId27"/>
    <p:sldId id="281" r:id="rId28"/>
    <p:sldId id="282" r:id="rId29"/>
    <p:sldId id="284" r:id="rId30"/>
    <p:sldId id="285" r:id="rId31"/>
    <p:sldId id="283" r:id="rId32"/>
    <p:sldId id="286" r:id="rId33"/>
    <p:sldId id="28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34" y="-7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8242AD-CF23-447C-814C-61008F6EEE1D}" type="datetimeFigureOut">
              <a:rPr lang="en-US"/>
              <a:pPr>
                <a:defRPr/>
              </a:pPr>
              <a:t>3/25/2010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48F076-A1FB-4240-803E-C93560073A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Tools for competently discussing financing with customer.  From management perspective, empowers your sales people, no reliance on OSL, no time delay, reduces risk of the buying elsewhere.</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B8456-1119-4630-8D05-7D20E68B3345}"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Notice Total Move-in Decreases to $		And on the right hand side the cc credit now shows at the bottom of the box</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E76AFC-4047-4059-B26D-289ABA05B65E}"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I will go over this print out just as I would with a buyer and explain all of the costs involved in purchasing the home today.  See how simple and easy this is to understand?  Now, let’s compare it to a lenders GFE on the next slide…. Notice the Move-in and Monthly amounts are pretty much the same!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95346-46AA-426E-88AD-25CA7AE98CA3}"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what a lender’s GFE look like.  They are relatively complicated to understand.  Versus see the next slide…</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B81E0-72BB-4E7A-8482-395E43D23259}"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now I click on the drop down Menu for Qualification or the Blue dot icon with the bar graph.  Here I input the buyer’s monthly income and their debts.  Qualify in questions:  What is your annual income?  Are you salaried?  Are you commissioned, do you receive any bonuses?  Do you have a paystub on you?  Are you paid every two weeks, bi-monthly, or monthly?  Do you receive any child support or alimony?  Do you own a business?  If so, what was your net income, after taxes and expenses last year and the year before?</a:t>
            </a:r>
          </a:p>
          <a:p>
            <a:pPr eaLnBrk="1" hangingPunct="1">
              <a:spcBef>
                <a:spcPct val="0"/>
              </a:spcBef>
            </a:pPr>
            <a:endParaRPr lang="en-US" smtClean="0"/>
          </a:p>
          <a:p>
            <a:pPr eaLnBrk="1" hangingPunct="1">
              <a:spcBef>
                <a:spcPct val="0"/>
              </a:spcBef>
            </a:pPr>
            <a:r>
              <a:rPr lang="en-US" smtClean="0"/>
              <a:t>What are your debts per month?  Do you have a car payment?  What are your minimum monthly payments on your credit cards?  Not what you actually pay, not what you own, just the minimums.  Do you pay child support or alimony?  Do you have any other credit related expenses?  Phone bills and utilities don’t count.</a:t>
            </a:r>
          </a:p>
          <a:p>
            <a:pPr eaLnBrk="1" hangingPunct="1">
              <a:spcBef>
                <a:spcPct val="0"/>
              </a:spcBef>
            </a:pPr>
            <a:endParaRPr lang="en-US" smtClean="0"/>
          </a:p>
          <a:p>
            <a:pPr eaLnBrk="1" hangingPunct="1">
              <a:spcBef>
                <a:spcPct val="0"/>
              </a:spcBef>
            </a:pPr>
            <a:r>
              <a:rPr lang="en-US" smtClean="0"/>
              <a:t>Last, ask how’s your credit?  Do you know your Fico scores?  What are they?  Have you had any late payments over 30 days in the last two years?  Have you ever had a BK, foreclosure, short sale, liens, or repos?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3292E0-4C2C-4AA4-A18F-6CE49ADC80B5}"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let’s consider a scenario where our buyer seems less than stellar.  All I did here was drop the buyers income to $4,400 per month.  Notice now that the ratios have changed to 33/45 and the computer no longer says that they can qualify.  But they are close!  Question is do you write them if they are willing to complete a purchase agreement today?  The answer is absolutely “YES”.  Why do I say this?  First, this is just an estimate.  Until someone actually reviews pay stubs, credit card statements and pulls a credit report, you don’t know for sure.  Their debts may actually come up less than they thought.  If less than 10 months are owed on a car for example, you don’t have to count the payment.  Likewise, their income may be higher than they calculated.  These ratios are really close.  Chances are a good lender can get them qualified.  At this point, I would also ask if there is the possibility of a co-borrower.  You must look for all possibilities.  Additionally, a slight adjustment in the interest rate would also be a solution.  Buyer, Builder, or Gifter may be willing to assist with closing costs and pay points to reduce the interest rate.  Next, let’s determine the tax benefits of homeownership.</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F9635-3369-4C1E-B7E4-BA6628DEFE03}"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 this slide I clicked on Qualification from the drop down menu.  This is where I ask the buyer how much they are paying a month in rent.  I assumed a modest 1% annual increase in the equity of the home.  0% increase in rents, 0% increase in come.  Of course, for every scenario I could run the higher the percentages the better the tax benefits would seem but I want to be as realistic as I can for our example.  We are assuming our buyer is Single and the program automatically inputs the buyers income and debts.  I put in a family size of 1 and No for Active Military.  The next screen will show us the tax benefits of homeownership.</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9BF102-3564-4451-A005-AD2628EB11EB}"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Again, I want to point out that these are all estimates.  But if the sales representative uses relatively realistic assumptions, the estimates are pretty accurate.  At this point, I point out to the buyer the First Year Income Tax Savings in green on the right hand side.  $1,,184 is pretty much $100 per month.  So in our example, it makes more sense to own than rent.  This screen is great for buyers who are the more analytical types, who need information to justify their emotional purchase with logic.  To drive the point further, notice the $78,000 someone will have paid in rent over five years.  Show them what a was of money that is!!!  No matter what rent is a waste of money even if the mortgage payment is a lot higher than their rent.</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DFB66C-4BF7-482D-96C1-1D2C05584F30}"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let’s look at a CONV Loan compared to a FHA loan.  Move in &amp; Monthly.  Next we’ll consider their ability to qualify.</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CC8541-B27A-4263-84BB-1CC61AA3C2AE}"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putting two different loans scenarios side by side for comparison for the buyer if a great way to educate them.  Educating them makes them feel more comfortable with a “YES” buying decision.  Different characteristics of the loans.  FHA Upfront MI fee.  Lower monthly MI, Conv, no upfront MI, but higher on monthly basis.  Easier to qualify for FHA loan, permits higher debt/income rations, buyer may also have gifted funds or a non-occupying co-borrow.  Conv doesn’t allow for this.  Next, you make your recommendation.  Tell them chances are they should probably obtain an FHA loan.  </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D336C-6D5E-4A5D-83CD-F53A3F2E27D6}"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B264C-65BF-4CB1-B028-9DDA934EBFAD}"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 effect here animation?  Each bullet comes in one at a time on my click.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12E745-BA39-4EDA-8641-C788183EA40E}"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I we discuss VA financing.  Note:  I used a VA loan for a first time user.  If a VET is a 2</a:t>
            </a:r>
            <a:r>
              <a:rPr lang="en-US" baseline="30000" smtClean="0"/>
              <a:t>nd</a:t>
            </a:r>
            <a:r>
              <a:rPr lang="en-US" smtClean="0"/>
              <a:t> time user, a disabled vet, a veteren of the national guard the VA FF is a different percentage rate.  Notice up on the tool bar there is the option to CHANGE after Menu, View then Change.  I just clicked on that and which type of VET they are.    So before you show this financing scenario the questions to ask are have you used your VA eligibility previously?  Do you have your DD-214 which are the vet’s discharge papers that show whether or not they were discharged honorably.  If they had a dishonorable discharge then chances are they are not eligible for a VA loan.  Second, ask which branch of the military they were in?  Finally, ask if the happen to have their Certificate of Eligibility?  If not, you will know that some additional time will be needed for their escrow in order for the lender to help them obtain that documentation.  Overall, if a customer has VA eligibility, they want to go with this type of financing because there is no mortgage insurance charged in the monthly payments.  However, there is a significant FF that is charged upfront.  For a VA loan a seller can pay up to 4% of the closing costs and the VET can move-in for next to nothing.</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CDF7D-D2DD-406C-B11A-5A8026599527}"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 effect here animation?  Each bullet comes in one at a time on my click.  </a:t>
            </a:r>
          </a:p>
        </p:txBody>
      </p:sp>
      <p:sp>
        <p:nvSpPr>
          <p:cNvPr id="204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7347A30-2F6C-4ADA-94B8-7849B4767BA3}"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From the drop down menu we are only going to go over 3 things in our Webinar.  The first will be Financing as you see highlighted.  The second will be Move-in and Monthly Costs just below financing.  Last will be Qualification.  We will use Financing to choose which loan(s) we are going to present to the buyer.  We will use the Move-in and Monthly screen to discuss the loan with the buyer.  And last, we will use the Qualification section to run their Debt to Income Ratios and determine their ability to qualify for the loan.</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0C5368-438E-42F7-9FB8-2F65823E0356}"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Notice all of my loan are set up here.  Sales Manager, Administrator or Lender can update the loan types and rates or each salesperson can have that ability.  I chose to set this up myself and then delegated the weekly updates.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51307-65D2-46B5-8F57-DF68EF9F53E0}"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much do you have saved for your down payment and closing costs?  Where is the money coming from?  Do you have access to any gift funds?  Where is the money located?  Have they given you the money already?  How much can you save per month toward your total move-in?  How do you feel about these payments?  What are you paying now in rent/mortgage?</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FED1D-2788-4B5A-B175-A19C4622A816}"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 Left Hand side of the Move-in &amp; Monthly Screen Click on grey bar for Financing Details.  This is where you can adjust the interest rate.  Notice grey box financing summary pops up.  Click on the rate and enter new rate.  Close the box.</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8E8E9-7BC1-4008-AC22-E3BC8445AFB1}"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Move-in and monthly screen at 5% interest rate.  Notice that total Monthly payments are now at $1,470</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48AE9-D65A-4F2B-840D-AEDCD344D8A0}"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Break down of misc fees, title, escrow, tax service, appraisal, title insurance.  This is where we include any builder credits for closing costs.  Best practice to include some seller paid closing cost for using your lender.  Best way to control the loan process and have full communication with the lender, know buyer has a lender that will perform on time and knows your homes, system, expectations, etc.</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1F161D-E34F-4093-9C4E-A7F92FECB42C}"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271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727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BE7DFD18-0499-4020-A94D-2CE81347BDFB}" type="datetimeFigureOut">
              <a:rPr lang="en-US"/>
              <a:pPr>
                <a:defRPr/>
              </a:pPr>
              <a:t>3/25/2010</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5AFA0A9-3AF3-4BC5-8AAD-DF7D1ECAFB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E115F1E6-36DC-48B7-A282-8899EAFEB7B4}" type="datetimeFigureOut">
              <a:rPr lang="en-US"/>
              <a:pPr>
                <a:defRPr/>
              </a:pPr>
              <a:t>3/25/2010</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6AB4918-D45D-479A-B837-81F3812737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7D17EFD8-AD5B-40BC-8506-BB5FBA0E792F}" type="datetimeFigureOut">
              <a:rPr lang="en-US"/>
              <a:pPr>
                <a:defRPr/>
              </a:pPr>
              <a:t>3/25/2010</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8F7AE1D-9E94-4DB8-80BB-72FBE3916C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BC4E5CF4-6078-4466-A04E-D08A9D754BE2}" type="datetimeFigureOut">
              <a:rPr lang="en-US"/>
              <a:pPr>
                <a:defRPr/>
              </a:pPr>
              <a:t>3/25/2010</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0D0A8A8-5D9B-4288-A56B-9BCBAA74AA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085F2556-0292-469B-9F23-AA87133EE111}" type="datetimeFigureOut">
              <a:rPr lang="en-US"/>
              <a:pPr>
                <a:defRPr/>
              </a:pPr>
              <a:t>3/25/2010</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AB6C944-1D6C-4A19-9BAE-C077E0D69E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D829B635-6D49-4B8F-B527-B95BD604D038}" type="datetimeFigureOut">
              <a:rPr lang="en-US"/>
              <a:pPr>
                <a:defRPr/>
              </a:pPr>
              <a:t>3/25/2010</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A3CBE10-D726-48ED-B792-DB0A7B4C1E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D3B5A099-3C85-4A7B-A1CE-65F0F717D0C9}" type="datetimeFigureOut">
              <a:rPr lang="en-US"/>
              <a:pPr>
                <a:defRPr/>
              </a:pPr>
              <a:t>3/25/2010</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E35DFAB-761D-469B-B92A-1822C02C48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fld id="{CFE04146-C500-47A2-9366-E7ACE60C9CC3}" type="datetimeFigureOut">
              <a:rPr lang="en-US"/>
              <a:pPr>
                <a:defRPr/>
              </a:pPr>
              <a:t>3/25/2010</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C9EB9EF-B1CD-4D87-953C-004D6E0721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7CDBF42D-061F-466A-BFFC-F4BEDD494DF3}" type="datetimeFigureOut">
              <a:rPr lang="en-US"/>
              <a:pPr>
                <a:defRPr/>
              </a:pPr>
              <a:t>3/25/2010</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7E37D2D-8208-45F4-91DD-6CB0A38CC1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2B56ACE5-454F-4488-80DF-0DD614FF7178}" type="datetimeFigureOut">
              <a:rPr lang="en-US"/>
              <a:pPr>
                <a:defRPr/>
              </a:pPr>
              <a:t>3/25/2010</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0F06AA9-3965-4E5B-B53D-DB0A093FCE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BC50FADE-CF9C-4428-B793-780CF7CCE33A}" type="datetimeFigureOut">
              <a:rPr lang="en-US"/>
              <a:pPr>
                <a:defRPr/>
              </a:pPr>
              <a:t>3/25/2010</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85331C8-F8DF-43A6-8DD6-28C0439D94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p>
        </p:txBody>
      </p:sp>
      <p:sp>
        <p:nvSpPr>
          <p:cNvPr id="7168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7168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p>
        </p:txBody>
      </p:sp>
      <p:sp>
        <p:nvSpPr>
          <p:cNvPr id="7168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7168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p>
        </p:txBody>
      </p:sp>
      <p:sp>
        <p:nvSpPr>
          <p:cNvPr id="7168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p>
        </p:txBody>
      </p:sp>
      <p:sp>
        <p:nvSpPr>
          <p:cNvPr id="7168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9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B3AB67CF-0550-4FF9-AAA9-58B0F0BE8A68}" type="datetimeFigureOut">
              <a:rPr lang="en-US"/>
              <a:pPr>
                <a:defRPr/>
              </a:pPr>
              <a:t>3/25/2010</a:t>
            </a:fld>
            <a:endParaRPr lang="en-US"/>
          </a:p>
        </p:txBody>
      </p:sp>
      <p:sp>
        <p:nvSpPr>
          <p:cNvPr id="716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7169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AE1389A8-1D63-4F97-BB65-55D906AEA5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p:txBody>
          <a:bodyPr anchor="ctr"/>
          <a:lstStyle/>
          <a:p>
            <a:pPr algn="ctr" eaLnBrk="1" hangingPunct="1"/>
            <a:r>
              <a:rPr lang="en-US" sz="5400" b="1" smtClean="0"/>
              <a:t>MONEY TALKS!</a:t>
            </a:r>
          </a:p>
        </p:txBody>
      </p:sp>
      <p:sp>
        <p:nvSpPr>
          <p:cNvPr id="14338" name="Content Placeholder 2"/>
          <p:cNvSpPr>
            <a:spLocks noGrp="1"/>
          </p:cNvSpPr>
          <p:nvPr>
            <p:ph idx="4294967295"/>
          </p:nvPr>
        </p:nvSpPr>
        <p:spPr/>
        <p:txBody>
          <a:bodyPr/>
          <a:lstStyle/>
          <a:p>
            <a:pPr eaLnBrk="1" hangingPunct="1">
              <a:buFont typeface="Wingdings" pitchFamily="2" charset="2"/>
              <a:buNone/>
            </a:pPr>
            <a:endParaRPr lang="en-US" smtClean="0"/>
          </a:p>
          <a:p>
            <a:pPr algn="ctr" eaLnBrk="1" hangingPunct="1">
              <a:buFont typeface="Wingdings" pitchFamily="2" charset="2"/>
              <a:buNone/>
            </a:pPr>
            <a:endParaRPr lang="en-US" b="1" smtClean="0"/>
          </a:p>
          <a:p>
            <a:pPr algn="ctr" eaLnBrk="1" hangingPunct="1">
              <a:buFont typeface="Wingdings" pitchFamily="2" charset="2"/>
              <a:buNone/>
            </a:pPr>
            <a:endParaRPr lang="en-US" sz="1400" b="1" smtClean="0"/>
          </a:p>
          <a:p>
            <a:pPr algn="ctr" eaLnBrk="1" hangingPunct="1">
              <a:buFont typeface="Wingdings" pitchFamily="2" charset="2"/>
              <a:buNone/>
            </a:pPr>
            <a:endParaRPr lang="en-US" sz="9600" b="1" smtClean="0"/>
          </a:p>
          <a:p>
            <a:pPr algn="ctr" eaLnBrk="1" hangingPunct="1">
              <a:buFont typeface="Wingdings" pitchFamily="2" charset="2"/>
              <a:buNone/>
            </a:pPr>
            <a:endParaRPr lang="en-US" sz="9600" b="1" smtClean="0"/>
          </a:p>
          <a:p>
            <a:pPr eaLnBrk="1" hangingPunct="1">
              <a:buFont typeface="Wingdings" pitchFamily="2" charset="2"/>
              <a:buNone/>
            </a:pPr>
            <a:endParaRPr lang="en-US" smtClean="0"/>
          </a:p>
        </p:txBody>
      </p:sp>
      <p:pic>
        <p:nvPicPr>
          <p:cNvPr id="14339" name="Picture 3" descr="http://www.vistaprint.com/sf/_langid-1/_/vp/ns/livepreview.aspx?Log=0&amp;doc_id=915167280&amp;page=1&amp;width=510&amp;renderMode=3"/>
          <p:cNvPicPr>
            <a:picLocks noChangeAspect="1" noChangeArrowheads="1"/>
          </p:cNvPicPr>
          <p:nvPr/>
        </p:nvPicPr>
        <p:blipFill>
          <a:blip r:embed="rId2" cstate="print"/>
          <a:srcRect/>
          <a:stretch>
            <a:fillRect/>
          </a:stretch>
        </p:blipFill>
        <p:spPr bwMode="auto">
          <a:xfrm>
            <a:off x="0" y="1828800"/>
            <a:ext cx="9144000" cy="502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cstate="print"/>
          <a:srcRect/>
          <a:stretch>
            <a:fillRect/>
          </a:stretch>
        </p:blipFill>
        <p:spPr bwMode="auto">
          <a:xfrm>
            <a:off x="0" y="-533400"/>
            <a:ext cx="11430000" cy="7620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0" y="152400"/>
            <a:ext cx="12192000" cy="7620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nchor="ctr"/>
          <a:lstStyle/>
          <a:p>
            <a:pPr eaLnBrk="1" hangingPunct="1"/>
            <a:r>
              <a:rPr lang="en-US" smtClean="0"/>
              <a:t>Provide Printed Handouts</a:t>
            </a:r>
          </a:p>
        </p:txBody>
      </p:sp>
      <p:sp>
        <p:nvSpPr>
          <p:cNvPr id="44034" name="Content Placeholder 2"/>
          <p:cNvSpPr>
            <a:spLocks noGrp="1"/>
          </p:cNvSpPr>
          <p:nvPr>
            <p:ph idx="4294967295"/>
          </p:nvPr>
        </p:nvSpPr>
        <p:spPr/>
        <p:txBody>
          <a:bodyPr/>
          <a:lstStyle/>
          <a:p>
            <a:pPr eaLnBrk="1" hangingPunct="1"/>
            <a:r>
              <a:rPr lang="en-US" dirty="0" smtClean="0"/>
              <a:t>Insert slide of Move-in and Monthly Printout with Breakdown of fees.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2000"/>
                                        <p:tgtEl>
                                          <p:spTgt spid="44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p:txBody>
          <a:bodyPr anchor="ctr"/>
          <a:lstStyle/>
          <a:p>
            <a:pPr eaLnBrk="1" hangingPunct="1"/>
            <a:r>
              <a:rPr lang="en-US" sz="4000" smtClean="0"/>
              <a:t>Compare to Good Faith Estimate</a:t>
            </a:r>
          </a:p>
        </p:txBody>
      </p:sp>
      <p:sp>
        <p:nvSpPr>
          <p:cNvPr id="46082" name="Content Placeholder 2"/>
          <p:cNvSpPr>
            <a:spLocks noGrp="1"/>
          </p:cNvSpPr>
          <p:nvPr>
            <p:ph idx="4294967295"/>
          </p:nvPr>
        </p:nvSpPr>
        <p:spPr/>
        <p:txBody>
          <a:bodyPr/>
          <a:lstStyle/>
          <a:p>
            <a:pPr eaLnBrk="1" hangingPunct="1"/>
            <a:r>
              <a:rPr lang="en-US" dirty="0" smtClean="0"/>
              <a:t>Insert slide of lender’s GFE for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2000"/>
                                        <p:tgtEl>
                                          <p:spTgt spid="46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6"/>
          <p:cNvSpPr>
            <a:spLocks noGrp="1"/>
          </p:cNvSpPr>
          <p:nvPr>
            <p:ph type="title" idx="4294967295"/>
          </p:nvPr>
        </p:nvSpPr>
        <p:spPr/>
        <p:txBody>
          <a:bodyPr anchor="ctr"/>
          <a:lstStyle/>
          <a:p>
            <a:pPr eaLnBrk="1" hangingPunct="1"/>
            <a:r>
              <a:rPr lang="en-US" b="1" smtClean="0"/>
              <a:t>What I will cover today</a:t>
            </a:r>
          </a:p>
        </p:txBody>
      </p:sp>
      <p:sp>
        <p:nvSpPr>
          <p:cNvPr id="15362" name="Content Placeholder 7"/>
          <p:cNvSpPr>
            <a:spLocks noGrp="1"/>
          </p:cNvSpPr>
          <p:nvPr>
            <p:ph idx="4294967295"/>
          </p:nvPr>
        </p:nvSpPr>
        <p:spPr>
          <a:xfrm>
            <a:off x="762000" y="1828800"/>
            <a:ext cx="7924800" cy="5029200"/>
          </a:xfrm>
        </p:spPr>
        <p:txBody>
          <a:bodyPr/>
          <a:lstStyle/>
          <a:p>
            <a:pPr eaLnBrk="1" hangingPunct="1">
              <a:lnSpc>
                <a:spcPct val="80000"/>
              </a:lnSpc>
            </a:pPr>
            <a:r>
              <a:rPr lang="en-US" sz="2400" dirty="0" smtClean="0"/>
              <a:t>How to discuss FHA, VA, &amp; CONV financing with the customer and the characteristics of each loan type</a:t>
            </a:r>
          </a:p>
          <a:p>
            <a:pPr eaLnBrk="1" hangingPunct="1">
              <a:lnSpc>
                <a:spcPct val="80000"/>
              </a:lnSpc>
            </a:pPr>
            <a:r>
              <a:rPr lang="en-US" sz="2400" dirty="0" smtClean="0"/>
              <a:t>How to present and make adjustments to financial scenarios for accuracy.</a:t>
            </a:r>
          </a:p>
          <a:p>
            <a:pPr lvl="1" eaLnBrk="1" hangingPunct="1">
              <a:lnSpc>
                <a:spcPct val="80000"/>
              </a:lnSpc>
            </a:pPr>
            <a:r>
              <a:rPr lang="en-US" sz="2400" dirty="0" smtClean="0"/>
              <a:t>Interest Rate</a:t>
            </a:r>
          </a:p>
          <a:p>
            <a:pPr lvl="1" eaLnBrk="1" hangingPunct="1">
              <a:lnSpc>
                <a:spcPct val="80000"/>
              </a:lnSpc>
            </a:pPr>
            <a:r>
              <a:rPr lang="en-US" sz="2400" dirty="0" smtClean="0"/>
              <a:t>Tax </a:t>
            </a:r>
            <a:r>
              <a:rPr lang="en-US" sz="2400" dirty="0" err="1" smtClean="0"/>
              <a:t>Prorations</a:t>
            </a:r>
            <a:endParaRPr lang="en-US" sz="2400" dirty="0" smtClean="0"/>
          </a:p>
          <a:p>
            <a:pPr lvl="1" eaLnBrk="1" hangingPunct="1">
              <a:lnSpc>
                <a:spcPct val="80000"/>
              </a:lnSpc>
            </a:pPr>
            <a:r>
              <a:rPr lang="en-US" sz="2400" dirty="0" smtClean="0"/>
              <a:t>Interest </a:t>
            </a:r>
            <a:r>
              <a:rPr lang="en-US" sz="2400" dirty="0" err="1" smtClean="0"/>
              <a:t>Prorations</a:t>
            </a:r>
            <a:endParaRPr lang="en-US" sz="2400" dirty="0" smtClean="0"/>
          </a:p>
          <a:p>
            <a:pPr lvl="1" eaLnBrk="1" hangingPunct="1">
              <a:lnSpc>
                <a:spcPct val="80000"/>
              </a:lnSpc>
            </a:pPr>
            <a:r>
              <a:rPr lang="en-US" sz="2400" dirty="0" smtClean="0"/>
              <a:t>Credits for closing costs</a:t>
            </a:r>
          </a:p>
          <a:p>
            <a:pPr lvl="1" eaLnBrk="1" hangingPunct="1">
              <a:lnSpc>
                <a:spcPct val="80000"/>
              </a:lnSpc>
            </a:pPr>
            <a:r>
              <a:rPr lang="en-US" sz="2400" dirty="0" smtClean="0"/>
              <a:t>Adjustments for VA Funding Fees</a:t>
            </a:r>
          </a:p>
          <a:p>
            <a:pPr eaLnBrk="1" hangingPunct="1">
              <a:lnSpc>
                <a:spcPct val="80000"/>
              </a:lnSpc>
            </a:pPr>
            <a:r>
              <a:rPr lang="en-US" sz="2400" dirty="0" smtClean="0"/>
              <a:t>Determine the buyer’s debt to income ratios</a:t>
            </a:r>
          </a:p>
          <a:p>
            <a:pPr eaLnBrk="1" hangingPunct="1">
              <a:lnSpc>
                <a:spcPct val="80000"/>
              </a:lnSpc>
            </a:pPr>
            <a:r>
              <a:rPr lang="en-US" sz="2400" dirty="0" smtClean="0"/>
              <a:t>Demonstrate the tax benefits of home ownership</a:t>
            </a:r>
          </a:p>
          <a:p>
            <a:pPr eaLnBrk="1" hangingPunct="1">
              <a:lnSpc>
                <a:spcPct val="80000"/>
              </a:lnSpc>
            </a:pPr>
            <a:r>
              <a:rPr lang="en-US" sz="2400" dirty="0" smtClean="0"/>
              <a:t>Reduce your dependency on outside lenders</a:t>
            </a:r>
          </a:p>
          <a:p>
            <a:pPr eaLnBrk="1" hangingPunct="1">
              <a:lnSpc>
                <a:spcPct val="80000"/>
              </a:lnSpc>
            </a:pPr>
            <a:r>
              <a:rPr lang="en-US" sz="2400" b="1" dirty="0" smtClean="0"/>
              <a:t>Close for the SALE TODAY!</a:t>
            </a:r>
          </a:p>
          <a:p>
            <a:pPr eaLnBrk="1" hangingPunct="1">
              <a:lnSpc>
                <a:spcPct val="80000"/>
              </a:lnSpc>
            </a:pPr>
            <a:endParaRPr lang="en-US" sz="2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20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animEffect transition="in" filter="fade">
                                      <p:cBhvr>
                                        <p:cTn id="12" dur="2000"/>
                                        <p:tgtEl>
                                          <p:spTgt spid="153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1" end="1"/>
                                            </p:txEl>
                                          </p:spTgt>
                                        </p:tgtEl>
                                        <p:attrNameLst>
                                          <p:attrName>style.visibility</p:attrName>
                                        </p:attrNameLst>
                                      </p:cBhvr>
                                      <p:to>
                                        <p:strVal val="visible"/>
                                      </p:to>
                                    </p:set>
                                    <p:animEffect transition="in" filter="fade">
                                      <p:cBhvr>
                                        <p:cTn id="17" dur="2000"/>
                                        <p:tgtEl>
                                          <p:spTgt spid="1536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2">
                                            <p:txEl>
                                              <p:pRg st="2" end="2"/>
                                            </p:txEl>
                                          </p:spTgt>
                                        </p:tgtEl>
                                        <p:attrNameLst>
                                          <p:attrName>style.visibility</p:attrName>
                                        </p:attrNameLst>
                                      </p:cBhvr>
                                      <p:to>
                                        <p:strVal val="visible"/>
                                      </p:to>
                                    </p:set>
                                    <p:animEffect transition="in" filter="fade">
                                      <p:cBhvr>
                                        <p:cTn id="20" dur="2000"/>
                                        <p:tgtEl>
                                          <p:spTgt spid="1536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62">
                                            <p:txEl>
                                              <p:pRg st="3" end="3"/>
                                            </p:txEl>
                                          </p:spTgt>
                                        </p:tgtEl>
                                        <p:attrNameLst>
                                          <p:attrName>style.visibility</p:attrName>
                                        </p:attrNameLst>
                                      </p:cBhvr>
                                      <p:to>
                                        <p:strVal val="visible"/>
                                      </p:to>
                                    </p:set>
                                    <p:animEffect transition="in" filter="fade">
                                      <p:cBhvr>
                                        <p:cTn id="23" dur="2000"/>
                                        <p:tgtEl>
                                          <p:spTgt spid="1536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62">
                                            <p:txEl>
                                              <p:pRg st="4" end="4"/>
                                            </p:txEl>
                                          </p:spTgt>
                                        </p:tgtEl>
                                        <p:attrNameLst>
                                          <p:attrName>style.visibility</p:attrName>
                                        </p:attrNameLst>
                                      </p:cBhvr>
                                      <p:to>
                                        <p:strVal val="visible"/>
                                      </p:to>
                                    </p:set>
                                    <p:animEffect transition="in" filter="fade">
                                      <p:cBhvr>
                                        <p:cTn id="26" dur="2000"/>
                                        <p:tgtEl>
                                          <p:spTgt spid="15362">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62">
                                            <p:txEl>
                                              <p:pRg st="5" end="5"/>
                                            </p:txEl>
                                          </p:spTgt>
                                        </p:tgtEl>
                                        <p:attrNameLst>
                                          <p:attrName>style.visibility</p:attrName>
                                        </p:attrNameLst>
                                      </p:cBhvr>
                                      <p:to>
                                        <p:strVal val="visible"/>
                                      </p:to>
                                    </p:set>
                                    <p:animEffect transition="in" filter="fade">
                                      <p:cBhvr>
                                        <p:cTn id="29" dur="2000"/>
                                        <p:tgtEl>
                                          <p:spTgt spid="15362">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362">
                                            <p:txEl>
                                              <p:pRg st="6" end="6"/>
                                            </p:txEl>
                                          </p:spTgt>
                                        </p:tgtEl>
                                        <p:attrNameLst>
                                          <p:attrName>style.visibility</p:attrName>
                                        </p:attrNameLst>
                                      </p:cBhvr>
                                      <p:to>
                                        <p:strVal val="visible"/>
                                      </p:to>
                                    </p:set>
                                    <p:animEffect transition="in" filter="fade">
                                      <p:cBhvr>
                                        <p:cTn id="32" dur="2000"/>
                                        <p:tgtEl>
                                          <p:spTgt spid="1536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2">
                                            <p:txEl>
                                              <p:pRg st="7" end="7"/>
                                            </p:txEl>
                                          </p:spTgt>
                                        </p:tgtEl>
                                        <p:attrNameLst>
                                          <p:attrName>style.visibility</p:attrName>
                                        </p:attrNameLst>
                                      </p:cBhvr>
                                      <p:to>
                                        <p:strVal val="visible"/>
                                      </p:to>
                                    </p:set>
                                    <p:animEffect transition="in" filter="fade">
                                      <p:cBhvr>
                                        <p:cTn id="37" dur="2000"/>
                                        <p:tgtEl>
                                          <p:spTgt spid="1536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62">
                                            <p:txEl>
                                              <p:pRg st="8" end="8"/>
                                            </p:txEl>
                                          </p:spTgt>
                                        </p:tgtEl>
                                        <p:attrNameLst>
                                          <p:attrName>style.visibility</p:attrName>
                                        </p:attrNameLst>
                                      </p:cBhvr>
                                      <p:to>
                                        <p:strVal val="visible"/>
                                      </p:to>
                                    </p:set>
                                    <p:animEffect transition="in" filter="fade">
                                      <p:cBhvr>
                                        <p:cTn id="42" dur="2000"/>
                                        <p:tgtEl>
                                          <p:spTgt spid="1536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62">
                                            <p:txEl>
                                              <p:pRg st="9" end="9"/>
                                            </p:txEl>
                                          </p:spTgt>
                                        </p:tgtEl>
                                        <p:attrNameLst>
                                          <p:attrName>style.visibility</p:attrName>
                                        </p:attrNameLst>
                                      </p:cBhvr>
                                      <p:to>
                                        <p:strVal val="visible"/>
                                      </p:to>
                                    </p:set>
                                    <p:animEffect transition="in" filter="fade">
                                      <p:cBhvr>
                                        <p:cTn id="47" dur="2000"/>
                                        <p:tgtEl>
                                          <p:spTgt spid="1536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62">
                                            <p:txEl>
                                              <p:pRg st="10" end="10"/>
                                            </p:txEl>
                                          </p:spTgt>
                                        </p:tgtEl>
                                        <p:attrNameLst>
                                          <p:attrName>style.visibility</p:attrName>
                                        </p:attrNameLst>
                                      </p:cBhvr>
                                      <p:to>
                                        <p:strVal val="visible"/>
                                      </p:to>
                                    </p:set>
                                    <p:animEffect transition="in" filter="fade">
                                      <p:cBhvr>
                                        <p:cTn id="52" dur="2000"/>
                                        <p:tgtEl>
                                          <p:spTgt spid="153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nchor="ctr"/>
          <a:lstStyle/>
          <a:p>
            <a:pPr eaLnBrk="1" hangingPunct="1"/>
            <a:r>
              <a:rPr lang="en-US" b="1" smtClean="0"/>
              <a:t>Let’s Talk CONV Loans</a:t>
            </a:r>
          </a:p>
        </p:txBody>
      </p:sp>
      <p:sp>
        <p:nvSpPr>
          <p:cNvPr id="56322" name="Content Placeholder 2"/>
          <p:cNvSpPr>
            <a:spLocks noGrp="1"/>
          </p:cNvSpPr>
          <p:nvPr>
            <p:ph idx="4294967295"/>
          </p:nvPr>
        </p:nvSpPr>
        <p:spPr>
          <a:xfrm>
            <a:off x="762000" y="2017713"/>
            <a:ext cx="8193088" cy="4114800"/>
          </a:xfrm>
        </p:spPr>
        <p:txBody>
          <a:bodyPr/>
          <a:lstStyle/>
          <a:p>
            <a:pPr eaLnBrk="1" hangingPunct="1">
              <a:lnSpc>
                <a:spcPct val="80000"/>
              </a:lnSpc>
            </a:pPr>
            <a:r>
              <a:rPr lang="en-US" sz="2200" dirty="0" smtClean="0"/>
              <a:t>680 FICO score</a:t>
            </a:r>
          </a:p>
          <a:p>
            <a:pPr eaLnBrk="1" hangingPunct="1">
              <a:lnSpc>
                <a:spcPct val="80000"/>
              </a:lnSpc>
            </a:pPr>
            <a:r>
              <a:rPr lang="en-US" sz="2200" dirty="0" smtClean="0"/>
              <a:t>5% </a:t>
            </a:r>
            <a:r>
              <a:rPr lang="en-US" sz="2200" b="1" i="1" dirty="0" smtClean="0"/>
              <a:t>minimum</a:t>
            </a:r>
            <a:r>
              <a:rPr lang="en-US" sz="2200" dirty="0" smtClean="0"/>
              <a:t> down payment</a:t>
            </a:r>
          </a:p>
          <a:p>
            <a:pPr eaLnBrk="1" hangingPunct="1">
              <a:lnSpc>
                <a:spcPct val="80000"/>
              </a:lnSpc>
            </a:pPr>
            <a:r>
              <a:rPr lang="en-US" sz="2200" dirty="0" smtClean="0"/>
              <a:t>2 months reserves</a:t>
            </a:r>
          </a:p>
          <a:p>
            <a:pPr eaLnBrk="1" hangingPunct="1">
              <a:lnSpc>
                <a:spcPct val="80000"/>
              </a:lnSpc>
            </a:pPr>
            <a:r>
              <a:rPr lang="en-US" sz="2200" dirty="0" smtClean="0"/>
              <a:t>33/38 guidelines max 41 on backend</a:t>
            </a:r>
          </a:p>
          <a:p>
            <a:pPr eaLnBrk="1" hangingPunct="1">
              <a:lnSpc>
                <a:spcPct val="80000"/>
              </a:lnSpc>
            </a:pPr>
            <a:r>
              <a:rPr lang="en-US" sz="2200" dirty="0" smtClean="0"/>
              <a:t>No gift</a:t>
            </a:r>
          </a:p>
          <a:p>
            <a:pPr eaLnBrk="1" hangingPunct="1">
              <a:lnSpc>
                <a:spcPct val="80000"/>
              </a:lnSpc>
            </a:pPr>
            <a:r>
              <a:rPr lang="en-US" sz="2200" dirty="0" smtClean="0"/>
              <a:t>Seller can pay up to 3% non-recurring closing costs</a:t>
            </a:r>
          </a:p>
          <a:p>
            <a:pPr eaLnBrk="1" hangingPunct="1">
              <a:lnSpc>
                <a:spcPct val="80000"/>
              </a:lnSpc>
            </a:pPr>
            <a:r>
              <a:rPr lang="en-US" sz="2200" dirty="0" smtClean="0"/>
              <a:t>No upfront mortgage insurance (MI)</a:t>
            </a:r>
          </a:p>
          <a:p>
            <a:pPr eaLnBrk="1" hangingPunct="1">
              <a:lnSpc>
                <a:spcPct val="80000"/>
              </a:lnSpc>
            </a:pPr>
            <a:r>
              <a:rPr lang="en-US" sz="2200" dirty="0" smtClean="0"/>
              <a:t>.94 monthly MI w/ 5%</a:t>
            </a:r>
          </a:p>
          <a:p>
            <a:pPr eaLnBrk="1" hangingPunct="1">
              <a:lnSpc>
                <a:spcPct val="80000"/>
              </a:lnSpc>
            </a:pPr>
            <a:r>
              <a:rPr lang="en-US" sz="2200" dirty="0" smtClean="0"/>
              <a:t>.62 monthly MI w/10%</a:t>
            </a:r>
          </a:p>
          <a:p>
            <a:pPr eaLnBrk="1" hangingPunct="1">
              <a:lnSpc>
                <a:spcPct val="80000"/>
              </a:lnSpc>
            </a:pPr>
            <a:r>
              <a:rPr lang="en-US" sz="2200" dirty="0" smtClean="0"/>
              <a:t>No monthly MI w/20%+ down</a:t>
            </a:r>
          </a:p>
          <a:p>
            <a:pPr eaLnBrk="1" hangingPunct="1">
              <a:lnSpc>
                <a:spcPct val="80000"/>
              </a:lnSpc>
            </a:pPr>
            <a:r>
              <a:rPr lang="en-US" sz="2200" b="1" i="1" dirty="0" smtClean="0"/>
              <a:t>Not</a:t>
            </a:r>
            <a:r>
              <a:rPr lang="en-US" sz="2200" dirty="0" smtClean="0"/>
              <a:t> assumable </a:t>
            </a:r>
          </a:p>
          <a:p>
            <a:pPr eaLnBrk="1" hangingPunct="1">
              <a:lnSpc>
                <a:spcPct val="80000"/>
              </a:lnSpc>
            </a:pPr>
            <a:r>
              <a:rPr lang="en-US" sz="2200" dirty="0" smtClean="0"/>
              <a:t>No non-occupying co-borrowers</a:t>
            </a:r>
          </a:p>
          <a:p>
            <a:pPr eaLnBrk="1" hangingPunct="1">
              <a:lnSpc>
                <a:spcPct val="80000"/>
              </a:lnSpc>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20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20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20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20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fade">
                                      <p:cBhvr>
                                        <p:cTn id="27" dur="2000"/>
                                        <p:tgtEl>
                                          <p:spTgt spid="56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2">
                                            <p:txEl>
                                              <p:pRg st="5" end="5"/>
                                            </p:txEl>
                                          </p:spTgt>
                                        </p:tgtEl>
                                        <p:attrNameLst>
                                          <p:attrName>style.visibility</p:attrName>
                                        </p:attrNameLst>
                                      </p:cBhvr>
                                      <p:to>
                                        <p:strVal val="visible"/>
                                      </p:to>
                                    </p:set>
                                    <p:animEffect transition="in" filter="fade">
                                      <p:cBhvr>
                                        <p:cTn id="32" dur="2000"/>
                                        <p:tgtEl>
                                          <p:spTgt spid="563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2">
                                            <p:txEl>
                                              <p:pRg st="6" end="6"/>
                                            </p:txEl>
                                          </p:spTgt>
                                        </p:tgtEl>
                                        <p:attrNameLst>
                                          <p:attrName>style.visibility</p:attrName>
                                        </p:attrNameLst>
                                      </p:cBhvr>
                                      <p:to>
                                        <p:strVal val="visible"/>
                                      </p:to>
                                    </p:set>
                                    <p:animEffect transition="in" filter="fade">
                                      <p:cBhvr>
                                        <p:cTn id="37" dur="2000"/>
                                        <p:tgtEl>
                                          <p:spTgt spid="563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322">
                                            <p:txEl>
                                              <p:pRg st="7" end="7"/>
                                            </p:txEl>
                                          </p:spTgt>
                                        </p:tgtEl>
                                        <p:attrNameLst>
                                          <p:attrName>style.visibility</p:attrName>
                                        </p:attrNameLst>
                                      </p:cBhvr>
                                      <p:to>
                                        <p:strVal val="visible"/>
                                      </p:to>
                                    </p:set>
                                    <p:animEffect transition="in" filter="fade">
                                      <p:cBhvr>
                                        <p:cTn id="42" dur="2000"/>
                                        <p:tgtEl>
                                          <p:spTgt spid="563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322">
                                            <p:txEl>
                                              <p:pRg st="8" end="8"/>
                                            </p:txEl>
                                          </p:spTgt>
                                        </p:tgtEl>
                                        <p:attrNameLst>
                                          <p:attrName>style.visibility</p:attrName>
                                        </p:attrNameLst>
                                      </p:cBhvr>
                                      <p:to>
                                        <p:strVal val="visible"/>
                                      </p:to>
                                    </p:set>
                                    <p:animEffect transition="in" filter="fade">
                                      <p:cBhvr>
                                        <p:cTn id="47" dur="2000"/>
                                        <p:tgtEl>
                                          <p:spTgt spid="5632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322">
                                            <p:txEl>
                                              <p:pRg st="9" end="9"/>
                                            </p:txEl>
                                          </p:spTgt>
                                        </p:tgtEl>
                                        <p:attrNameLst>
                                          <p:attrName>style.visibility</p:attrName>
                                        </p:attrNameLst>
                                      </p:cBhvr>
                                      <p:to>
                                        <p:strVal val="visible"/>
                                      </p:to>
                                    </p:set>
                                    <p:animEffect transition="in" filter="fade">
                                      <p:cBhvr>
                                        <p:cTn id="52" dur="2000"/>
                                        <p:tgtEl>
                                          <p:spTgt spid="5632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6322">
                                            <p:txEl>
                                              <p:pRg st="10" end="10"/>
                                            </p:txEl>
                                          </p:spTgt>
                                        </p:tgtEl>
                                        <p:attrNameLst>
                                          <p:attrName>style.visibility</p:attrName>
                                        </p:attrNameLst>
                                      </p:cBhvr>
                                      <p:to>
                                        <p:strVal val="visible"/>
                                      </p:to>
                                    </p:set>
                                    <p:animEffect transition="in" filter="fade">
                                      <p:cBhvr>
                                        <p:cTn id="57" dur="2000"/>
                                        <p:tgtEl>
                                          <p:spTgt spid="5632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6322">
                                            <p:txEl>
                                              <p:pRg st="11" end="11"/>
                                            </p:txEl>
                                          </p:spTgt>
                                        </p:tgtEl>
                                        <p:attrNameLst>
                                          <p:attrName>style.visibility</p:attrName>
                                        </p:attrNameLst>
                                      </p:cBhvr>
                                      <p:to>
                                        <p:strVal val="visible"/>
                                      </p:to>
                                    </p:set>
                                    <p:animEffect transition="in" filter="fade">
                                      <p:cBhvr>
                                        <p:cTn id="62" dur="2000"/>
                                        <p:tgtEl>
                                          <p:spTgt spid="563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nchor="ctr"/>
          <a:lstStyle/>
          <a:p>
            <a:pPr eaLnBrk="1" hangingPunct="1"/>
            <a:endParaRPr lang="en-US" smtClean="0"/>
          </a:p>
        </p:txBody>
      </p:sp>
      <p:sp>
        <p:nvSpPr>
          <p:cNvPr id="60418" name="Content Placeholder 2"/>
          <p:cNvSpPr>
            <a:spLocks noGrp="1"/>
          </p:cNvSpPr>
          <p:nvPr>
            <p:ph idx="4294967295"/>
          </p:nvPr>
        </p:nvSpPr>
        <p:spPr/>
        <p:txBody>
          <a:bodyPr/>
          <a:lstStyle/>
          <a:p>
            <a:pPr eaLnBrk="1" hangingPunct="1"/>
            <a:r>
              <a:rPr lang="en-US" dirty="0" smtClean="0"/>
              <a:t>Insert slide of Move-in and Monthly for CONV with breakdown of Misc fees.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fade">
                                      <p:cBhvr>
                                        <p:cTn id="7" dur="2000"/>
                                        <p:tgtEl>
                                          <p:spTgt spid="604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idx="4294967295"/>
          </p:nvPr>
        </p:nvSpPr>
        <p:spPr/>
        <p:txBody>
          <a:bodyPr anchor="ctr"/>
          <a:lstStyle/>
          <a:p>
            <a:pPr eaLnBrk="1" hangingPunct="1"/>
            <a:r>
              <a:rPr lang="en-US" b="1" smtClean="0"/>
              <a:t>Loan Comparison w/Buyer</a:t>
            </a:r>
          </a:p>
        </p:txBody>
      </p:sp>
      <p:sp>
        <p:nvSpPr>
          <p:cNvPr id="61442" name="Text Placeholder 4"/>
          <p:cNvSpPr>
            <a:spLocks noGrp="1"/>
          </p:cNvSpPr>
          <p:nvPr>
            <p:ph type="body" idx="4294967295"/>
          </p:nvPr>
        </p:nvSpPr>
        <p:spPr>
          <a:xfrm>
            <a:off x="457200" y="1535113"/>
            <a:ext cx="4040188" cy="639762"/>
          </a:xfrm>
        </p:spPr>
        <p:txBody>
          <a:bodyPr anchor="b"/>
          <a:lstStyle/>
          <a:p>
            <a:pPr marL="0" indent="0" eaLnBrk="1" hangingPunct="1">
              <a:buFont typeface="Wingdings" pitchFamily="2" charset="2"/>
              <a:buNone/>
            </a:pPr>
            <a:endParaRPr lang="en-US" sz="2400" b="1" smtClean="0"/>
          </a:p>
        </p:txBody>
      </p:sp>
      <p:sp>
        <p:nvSpPr>
          <p:cNvPr id="61443" name="Content Placeholder 2"/>
          <p:cNvSpPr>
            <a:spLocks noGrp="1"/>
          </p:cNvSpPr>
          <p:nvPr>
            <p:ph sz="half" idx="4294967295"/>
          </p:nvPr>
        </p:nvSpPr>
        <p:spPr>
          <a:xfrm>
            <a:off x="1182688" y="2540000"/>
            <a:ext cx="3816350" cy="3592513"/>
          </a:xfrm>
        </p:spPr>
        <p:txBody>
          <a:bodyPr/>
          <a:lstStyle/>
          <a:p>
            <a:pPr eaLnBrk="1" hangingPunct="1"/>
            <a:r>
              <a:rPr lang="en-US" sz="2400" dirty="0" smtClean="0"/>
              <a:t>Next put the FHA and the</a:t>
            </a:r>
          </a:p>
        </p:txBody>
      </p:sp>
      <p:sp>
        <p:nvSpPr>
          <p:cNvPr id="61444" name="Text Placeholder 5"/>
          <p:cNvSpPr>
            <a:spLocks noGrp="1"/>
          </p:cNvSpPr>
          <p:nvPr>
            <p:ph type="body" sz="quarter" idx="4294967295"/>
          </p:nvPr>
        </p:nvSpPr>
        <p:spPr>
          <a:xfrm>
            <a:off x="4645025" y="1535113"/>
            <a:ext cx="4041775" cy="639762"/>
          </a:xfrm>
        </p:spPr>
        <p:txBody>
          <a:bodyPr anchor="b"/>
          <a:lstStyle/>
          <a:p>
            <a:pPr marL="0" indent="0" eaLnBrk="1" hangingPunct="1">
              <a:buFont typeface="Wingdings" pitchFamily="2" charset="2"/>
              <a:buNone/>
            </a:pPr>
            <a:endParaRPr lang="en-US" sz="2400" b="1" smtClean="0"/>
          </a:p>
        </p:txBody>
      </p:sp>
      <p:sp>
        <p:nvSpPr>
          <p:cNvPr id="61445" name="Content Placeholder 6"/>
          <p:cNvSpPr>
            <a:spLocks noGrp="1"/>
          </p:cNvSpPr>
          <p:nvPr>
            <p:ph sz="quarter" idx="4294967295"/>
          </p:nvPr>
        </p:nvSpPr>
        <p:spPr>
          <a:xfrm>
            <a:off x="5137150" y="2540000"/>
            <a:ext cx="3817938" cy="3592513"/>
          </a:xfrm>
        </p:spPr>
        <p:txBody>
          <a:bodyPr/>
          <a:lstStyle/>
          <a:p>
            <a:pPr eaLnBrk="1" hangingPunct="1"/>
            <a:r>
              <a:rPr lang="en-US" sz="2400" dirty="0" err="1" smtClean="0"/>
              <a:t>Conv</a:t>
            </a:r>
            <a:r>
              <a:rPr lang="en-US" sz="2400" dirty="0" smtClean="0"/>
              <a:t> side by side.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1143000" y="228600"/>
            <a:ext cx="7793038" cy="1462088"/>
          </a:xfrm>
        </p:spPr>
        <p:txBody>
          <a:bodyPr anchor="ctr"/>
          <a:lstStyle/>
          <a:p>
            <a:pPr eaLnBrk="1" hangingPunct="1"/>
            <a:r>
              <a:rPr lang="en-US" b="1" smtClean="0"/>
              <a:t>Let’s Talk VA loans</a:t>
            </a:r>
          </a:p>
        </p:txBody>
      </p:sp>
      <p:sp>
        <p:nvSpPr>
          <p:cNvPr id="63490" name="Content Placeholder 6"/>
          <p:cNvSpPr>
            <a:spLocks noGrp="1"/>
          </p:cNvSpPr>
          <p:nvPr>
            <p:ph idx="4294967295"/>
          </p:nvPr>
        </p:nvSpPr>
        <p:spPr>
          <a:xfrm>
            <a:off x="685800" y="1828800"/>
            <a:ext cx="8193088" cy="4114800"/>
          </a:xfrm>
        </p:spPr>
        <p:txBody>
          <a:bodyPr/>
          <a:lstStyle/>
          <a:p>
            <a:pPr eaLnBrk="1" hangingPunct="1">
              <a:lnSpc>
                <a:spcPct val="90000"/>
              </a:lnSpc>
            </a:pPr>
            <a:r>
              <a:rPr lang="en-US" sz="3000" dirty="0" smtClean="0"/>
              <a:t>620 FICO scores</a:t>
            </a:r>
          </a:p>
          <a:p>
            <a:pPr eaLnBrk="1" hangingPunct="1">
              <a:lnSpc>
                <a:spcPct val="90000"/>
              </a:lnSpc>
            </a:pPr>
            <a:r>
              <a:rPr lang="en-US" sz="3000" dirty="0" smtClean="0"/>
              <a:t>Seller can pay up to 4% for buyer’s + non-</a:t>
            </a:r>
            <a:r>
              <a:rPr lang="en-US" sz="3000" dirty="0" err="1" smtClean="0"/>
              <a:t>reoccuring</a:t>
            </a:r>
            <a:r>
              <a:rPr lang="en-US" sz="3000" dirty="0" smtClean="0"/>
              <a:t> closing costs (including pay off debt!)</a:t>
            </a:r>
          </a:p>
          <a:p>
            <a:pPr eaLnBrk="1" hangingPunct="1">
              <a:lnSpc>
                <a:spcPct val="90000"/>
              </a:lnSpc>
            </a:pPr>
            <a:r>
              <a:rPr lang="en-US" sz="3000" dirty="0" smtClean="0"/>
              <a:t>A VA loan can be assumed by anyone -- </a:t>
            </a:r>
            <a:r>
              <a:rPr lang="en-US" sz="3000" b="1" i="1" dirty="0" smtClean="0"/>
              <a:t>veteran or not</a:t>
            </a:r>
          </a:p>
          <a:p>
            <a:pPr eaLnBrk="1" hangingPunct="1">
              <a:lnSpc>
                <a:spcPct val="90000"/>
              </a:lnSpc>
            </a:pPr>
            <a:r>
              <a:rPr lang="en-US" sz="3000" b="1" i="1" dirty="0" smtClean="0"/>
              <a:t>No</a:t>
            </a:r>
            <a:r>
              <a:rPr lang="en-US" sz="3000" dirty="0" smtClean="0"/>
              <a:t> monthly MI in the payments</a:t>
            </a:r>
          </a:p>
          <a:p>
            <a:pPr eaLnBrk="1" hangingPunct="1">
              <a:lnSpc>
                <a:spcPct val="90000"/>
              </a:lnSpc>
            </a:pPr>
            <a:r>
              <a:rPr lang="en-US" sz="3000" dirty="0" smtClean="0"/>
              <a:t>620 FICO score</a:t>
            </a:r>
          </a:p>
          <a:p>
            <a:pPr eaLnBrk="1" hangingPunct="1">
              <a:lnSpc>
                <a:spcPct val="90000"/>
              </a:lnSpc>
            </a:pPr>
            <a:r>
              <a:rPr lang="en-US" sz="3000" dirty="0" smtClean="0"/>
              <a:t>31/43 ratios; but can be pushed to 50% on the back end ratio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20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fade">
                                      <p:cBhvr>
                                        <p:cTn id="12" dur="20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fade">
                                      <p:cBhvr>
                                        <p:cTn id="17" dur="2000"/>
                                        <p:tgtEl>
                                          <p:spTgt spid="634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490">
                                            <p:txEl>
                                              <p:pRg st="3" end="3"/>
                                            </p:txEl>
                                          </p:spTgt>
                                        </p:tgtEl>
                                        <p:attrNameLst>
                                          <p:attrName>style.visibility</p:attrName>
                                        </p:attrNameLst>
                                      </p:cBhvr>
                                      <p:to>
                                        <p:strVal val="visible"/>
                                      </p:to>
                                    </p:set>
                                    <p:animEffect transition="in" filter="fade">
                                      <p:cBhvr>
                                        <p:cTn id="22" dur="2000"/>
                                        <p:tgtEl>
                                          <p:spTgt spid="634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490">
                                            <p:txEl>
                                              <p:pRg st="4" end="4"/>
                                            </p:txEl>
                                          </p:spTgt>
                                        </p:tgtEl>
                                        <p:attrNameLst>
                                          <p:attrName>style.visibility</p:attrName>
                                        </p:attrNameLst>
                                      </p:cBhvr>
                                      <p:to>
                                        <p:strVal val="visible"/>
                                      </p:to>
                                    </p:set>
                                    <p:animEffect transition="in" filter="fade">
                                      <p:cBhvr>
                                        <p:cTn id="27" dur="2000"/>
                                        <p:tgtEl>
                                          <p:spTgt spid="634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490">
                                            <p:txEl>
                                              <p:pRg st="5" end="5"/>
                                            </p:txEl>
                                          </p:spTgt>
                                        </p:tgtEl>
                                        <p:attrNameLst>
                                          <p:attrName>style.visibility</p:attrName>
                                        </p:attrNameLst>
                                      </p:cBhvr>
                                      <p:to>
                                        <p:strVal val="visible"/>
                                      </p:to>
                                    </p:set>
                                    <p:animEffect transition="in" filter="fade">
                                      <p:cBhvr>
                                        <p:cTn id="32" dur="2000"/>
                                        <p:tgtEl>
                                          <p:spTgt spid="63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914400" y="228600"/>
            <a:ext cx="8229600" cy="1462088"/>
          </a:xfrm>
        </p:spPr>
        <p:txBody>
          <a:bodyPr anchor="ctr"/>
          <a:lstStyle/>
          <a:p>
            <a:pPr eaLnBrk="1" hangingPunct="1"/>
            <a:r>
              <a:rPr lang="en-US" b="1" smtClean="0"/>
              <a:t>Why </a:t>
            </a:r>
            <a:r>
              <a:rPr lang="en-US" b="1" i="1" smtClean="0"/>
              <a:t>should</a:t>
            </a:r>
            <a:r>
              <a:rPr lang="en-US" b="1" smtClean="0"/>
              <a:t> we Talk Money?</a:t>
            </a:r>
          </a:p>
        </p:txBody>
      </p:sp>
      <p:sp>
        <p:nvSpPr>
          <p:cNvPr id="17410" name="Content Placeholder 2"/>
          <p:cNvSpPr>
            <a:spLocks noGrp="1"/>
          </p:cNvSpPr>
          <p:nvPr>
            <p:ph idx="4294967295"/>
          </p:nvPr>
        </p:nvSpPr>
        <p:spPr/>
        <p:txBody>
          <a:bodyPr/>
          <a:lstStyle/>
          <a:p>
            <a:pPr eaLnBrk="1" hangingPunct="1">
              <a:lnSpc>
                <a:spcPct val="90000"/>
              </a:lnSpc>
            </a:pPr>
            <a:r>
              <a:rPr lang="en-US" sz="2700" dirty="0" smtClean="0"/>
              <a:t>Gives us credibility as a trusted advisor</a:t>
            </a:r>
          </a:p>
          <a:p>
            <a:pPr eaLnBrk="1" hangingPunct="1">
              <a:lnSpc>
                <a:spcPct val="90000"/>
              </a:lnSpc>
            </a:pPr>
            <a:r>
              <a:rPr lang="en-US" sz="2700" dirty="0" smtClean="0"/>
              <a:t>Offers the ability to overcome financing objections</a:t>
            </a:r>
          </a:p>
          <a:p>
            <a:pPr eaLnBrk="1" hangingPunct="1">
              <a:lnSpc>
                <a:spcPct val="90000"/>
              </a:lnSpc>
            </a:pPr>
            <a:r>
              <a:rPr lang="en-US" sz="2700" dirty="0" smtClean="0"/>
              <a:t>Shows the buyer how much the home will cost</a:t>
            </a:r>
          </a:p>
          <a:p>
            <a:pPr eaLnBrk="1" hangingPunct="1">
              <a:lnSpc>
                <a:spcPct val="90000"/>
              </a:lnSpc>
            </a:pPr>
            <a:r>
              <a:rPr lang="en-US" sz="2700" dirty="0" smtClean="0"/>
              <a:t>Sets expectations</a:t>
            </a:r>
          </a:p>
          <a:p>
            <a:pPr eaLnBrk="1" hangingPunct="1">
              <a:lnSpc>
                <a:spcPct val="90000"/>
              </a:lnSpc>
            </a:pPr>
            <a:r>
              <a:rPr lang="en-US" sz="2700" dirty="0" smtClean="0"/>
              <a:t>Allows us to understand the buyers challenges</a:t>
            </a:r>
          </a:p>
          <a:p>
            <a:pPr eaLnBrk="1" hangingPunct="1">
              <a:lnSpc>
                <a:spcPct val="90000"/>
              </a:lnSpc>
            </a:pPr>
            <a:r>
              <a:rPr lang="en-US" sz="2700" dirty="0" smtClean="0"/>
              <a:t>Helps us set goals for the customer</a:t>
            </a:r>
          </a:p>
          <a:p>
            <a:pPr eaLnBrk="1" hangingPunct="1">
              <a:lnSpc>
                <a:spcPct val="90000"/>
              </a:lnSpc>
            </a:pPr>
            <a:r>
              <a:rPr lang="en-US" sz="2700" dirty="0" smtClean="0"/>
              <a:t>Allows us to </a:t>
            </a:r>
            <a:r>
              <a:rPr lang="en-US" sz="2700" b="1" i="1" dirty="0" smtClean="0">
                <a:solidFill>
                  <a:schemeClr val="folHlink"/>
                </a:solidFill>
              </a:rPr>
              <a:t>Close the sale TODAY</a:t>
            </a:r>
            <a:r>
              <a:rPr lang="en-US" sz="2700" dirty="0" smtClean="0"/>
              <a:t> rather than create a delay sending </a:t>
            </a:r>
            <a:r>
              <a:rPr lang="en-US" sz="2700" b="1" dirty="0" smtClean="0">
                <a:solidFill>
                  <a:schemeClr val="folHlink"/>
                </a:solidFill>
              </a:rPr>
              <a:t>buyers</a:t>
            </a:r>
            <a:r>
              <a:rPr lang="en-US" sz="2700" dirty="0" smtClean="0"/>
              <a:t> to a lender for qualification</a:t>
            </a:r>
          </a:p>
          <a:p>
            <a:pPr eaLnBrk="1" hangingPunct="1">
              <a:lnSpc>
                <a:spcPct val="90000"/>
              </a:lnSpc>
            </a:pPr>
            <a:endParaRPr lang="en-US" sz="200" dirty="0" smtClean="0"/>
          </a:p>
          <a:p>
            <a:pPr eaLnBrk="1" hangingPunct="1">
              <a:lnSpc>
                <a:spcPct val="90000"/>
              </a:lnSpc>
            </a:pPr>
            <a:r>
              <a:rPr lang="en-US" sz="2700" b="1" dirty="0" smtClean="0"/>
              <a:t>IT EMPOWERS US TO SELL MORE HOMES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20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20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2000"/>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fade">
                                      <p:cBhvr>
                                        <p:cTn id="27" dur="2000"/>
                                        <p:tgtEl>
                                          <p:spTgt spid="174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fade">
                                      <p:cBhvr>
                                        <p:cTn id="32" dur="2000"/>
                                        <p:tgtEl>
                                          <p:spTgt spid="174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Effect transition="in" filter="fade">
                                      <p:cBhvr>
                                        <p:cTn id="37" dur="2000"/>
                                        <p:tgtEl>
                                          <p:spTgt spid="174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0">
                                            <p:txEl>
                                              <p:pRg st="8" end="8"/>
                                            </p:txEl>
                                          </p:spTgt>
                                        </p:tgtEl>
                                        <p:attrNameLst>
                                          <p:attrName>style.visibility</p:attrName>
                                        </p:attrNameLst>
                                      </p:cBhvr>
                                      <p:to>
                                        <p:strVal val="visible"/>
                                      </p:to>
                                    </p:set>
                                    <p:animEffect transition="in" filter="fade">
                                      <p:cBhvr>
                                        <p:cTn id="42" dur="2000"/>
                                        <p:tgtEl>
                                          <p:spTgt spid="174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6"/>
          <p:cNvSpPr>
            <a:spLocks noGrp="1"/>
          </p:cNvSpPr>
          <p:nvPr>
            <p:ph type="title" idx="4294967295"/>
          </p:nvPr>
        </p:nvSpPr>
        <p:spPr/>
        <p:txBody>
          <a:bodyPr anchor="ctr"/>
          <a:lstStyle/>
          <a:p>
            <a:pPr eaLnBrk="1" hangingPunct="1"/>
            <a:r>
              <a:rPr lang="en-US" b="1" smtClean="0"/>
              <a:t>Time to </a:t>
            </a:r>
            <a:r>
              <a:rPr lang="en-US" b="1" i="1" smtClean="0"/>
              <a:t>CLOSE</a:t>
            </a:r>
            <a:r>
              <a:rPr lang="en-US" b="1" smtClean="0"/>
              <a:t> the SALE!</a:t>
            </a:r>
          </a:p>
        </p:txBody>
      </p:sp>
      <p:sp>
        <p:nvSpPr>
          <p:cNvPr id="67586" name="Content Placeholder 7"/>
          <p:cNvSpPr>
            <a:spLocks noGrp="1"/>
          </p:cNvSpPr>
          <p:nvPr>
            <p:ph idx="4294967295"/>
          </p:nvPr>
        </p:nvSpPr>
        <p:spPr>
          <a:xfrm>
            <a:off x="762000" y="1905000"/>
            <a:ext cx="7772400" cy="4267200"/>
          </a:xfrm>
        </p:spPr>
        <p:txBody>
          <a:bodyPr/>
          <a:lstStyle/>
          <a:p>
            <a:pPr eaLnBrk="1" hangingPunct="1"/>
            <a:r>
              <a:rPr lang="en-US" dirty="0" smtClean="0"/>
              <a:t>What do you think about what I’ve shown you?</a:t>
            </a:r>
          </a:p>
          <a:p>
            <a:pPr eaLnBrk="1" hangingPunct="1"/>
            <a:endParaRPr lang="en-US" dirty="0" smtClean="0"/>
          </a:p>
          <a:p>
            <a:pPr eaLnBrk="1" hangingPunct="1"/>
            <a:r>
              <a:rPr lang="en-US" smtClean="0"/>
              <a:t>Which loan do you think is best for you?</a:t>
            </a:r>
          </a:p>
          <a:p>
            <a:pPr eaLnBrk="1" hangingPunct="1">
              <a:buFont typeface="Wingdings" pitchFamily="2" charset="2"/>
              <a:buNone/>
            </a:pPr>
            <a:endParaRPr lang="en-US" dirty="0" smtClean="0"/>
          </a:p>
          <a:p>
            <a:pPr eaLnBrk="1" hangingPunct="1"/>
            <a:r>
              <a:rPr lang="en-US" b="1" dirty="0" smtClean="0"/>
              <a:t>Do you want to go ahead with it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fade">
                                      <p:cBhvr>
                                        <p:cTn id="7" dur="2000"/>
                                        <p:tgtEl>
                                          <p:spTgt spid="67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6">
                                            <p:txEl>
                                              <p:pRg st="2" end="2"/>
                                            </p:txEl>
                                          </p:spTgt>
                                        </p:tgtEl>
                                        <p:attrNameLst>
                                          <p:attrName>style.visibility</p:attrName>
                                        </p:attrNameLst>
                                      </p:cBhvr>
                                      <p:to>
                                        <p:strVal val="visible"/>
                                      </p:to>
                                    </p:set>
                                    <p:animEffect transition="in" filter="fade">
                                      <p:cBhvr>
                                        <p:cTn id="12" dur="2000"/>
                                        <p:tgtEl>
                                          <p:spTgt spid="675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6">
                                            <p:txEl>
                                              <p:pRg st="4" end="4"/>
                                            </p:txEl>
                                          </p:spTgt>
                                        </p:tgtEl>
                                        <p:attrNameLst>
                                          <p:attrName>style.visibility</p:attrName>
                                        </p:attrNameLst>
                                      </p:cBhvr>
                                      <p:to>
                                        <p:strVal val="visible"/>
                                      </p:to>
                                    </p:set>
                                    <p:animEffect transition="in" filter="fade">
                                      <p:cBhvr>
                                        <p:cTn id="17" dur="2000"/>
                                        <p:tgtEl>
                                          <p:spTgt spid="675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p:txBody>
          <a:bodyPr anchor="ctr"/>
          <a:lstStyle/>
          <a:p>
            <a:pPr algn="ctr" eaLnBrk="1" hangingPunct="1"/>
            <a:r>
              <a:rPr lang="en-US" sz="4000" b="1" smtClean="0"/>
              <a:t>Benefits of </a:t>
            </a:r>
            <a:r>
              <a:rPr lang="en-US" sz="4000" b="1" i="1" smtClean="0"/>
              <a:t>being able</a:t>
            </a:r>
            <a:r>
              <a:rPr lang="en-US" sz="4000" b="1" smtClean="0"/>
              <a:t> to    Talk Money!</a:t>
            </a:r>
          </a:p>
        </p:txBody>
      </p:sp>
      <p:sp>
        <p:nvSpPr>
          <p:cNvPr id="68610" name="Content Placeholder 2"/>
          <p:cNvSpPr>
            <a:spLocks noGrp="1"/>
          </p:cNvSpPr>
          <p:nvPr>
            <p:ph idx="4294967295"/>
          </p:nvPr>
        </p:nvSpPr>
        <p:spPr>
          <a:xfrm>
            <a:off x="762000" y="1905000"/>
            <a:ext cx="8153400" cy="4114800"/>
          </a:xfrm>
        </p:spPr>
        <p:txBody>
          <a:bodyPr/>
          <a:lstStyle/>
          <a:p>
            <a:pPr eaLnBrk="1" hangingPunct="1"/>
            <a:r>
              <a:rPr lang="en-US" smtClean="0"/>
              <a:t>You have discussed the characteristics of FHA, VA and CONV loans with your buyer</a:t>
            </a:r>
          </a:p>
          <a:p>
            <a:pPr eaLnBrk="1" hangingPunct="1"/>
            <a:r>
              <a:rPr lang="en-US" smtClean="0"/>
              <a:t>Determine the buyer’s debt to income ratios</a:t>
            </a:r>
          </a:p>
          <a:p>
            <a:pPr eaLnBrk="1" hangingPunct="1"/>
            <a:r>
              <a:rPr lang="en-US" smtClean="0"/>
              <a:t>Demonstrate the tax benefits of home ownership</a:t>
            </a:r>
          </a:p>
          <a:p>
            <a:pPr eaLnBrk="1" hangingPunct="1"/>
            <a:r>
              <a:rPr lang="en-US" smtClean="0"/>
              <a:t>Reduce dependency on outside lenders</a:t>
            </a:r>
          </a:p>
          <a:p>
            <a:pPr eaLnBrk="1" hangingPunct="1"/>
            <a:endParaRPr lang="en-US" sz="1400" b="1" smtClean="0"/>
          </a:p>
          <a:p>
            <a:pPr eaLnBrk="1" hangingPunct="1"/>
            <a:r>
              <a:rPr lang="en-US" b="1" smtClean="0"/>
              <a:t>Close for the SALE TODAY!</a:t>
            </a:r>
          </a:p>
          <a:p>
            <a:pPr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p:txBody>
          <a:bodyPr anchor="ctr"/>
          <a:lstStyle/>
          <a:p>
            <a:pPr algn="ctr" eaLnBrk="1" hangingPunct="1"/>
            <a:r>
              <a:rPr lang="en-US" sz="6000" b="1" smtClean="0">
                <a:solidFill>
                  <a:schemeClr val="folHlink"/>
                </a:solidFill>
              </a:rPr>
              <a:t>THANK YOU!</a:t>
            </a:r>
          </a:p>
        </p:txBody>
      </p:sp>
      <p:pic>
        <p:nvPicPr>
          <p:cNvPr id="69634" name="Content Placeholder 3" descr="http://www.vistaprint.com/sf/_langid-1/_/vp/ns/livepreview.aspx?Log=0&amp;doc_id=915167280&amp;page=1&amp;width=510&amp;renderMode=3"/>
          <p:cNvPicPr>
            <a:picLocks noGrp="1"/>
          </p:cNvPicPr>
          <p:nvPr>
            <p:ph idx="4294967295"/>
          </p:nvPr>
        </p:nvPicPr>
        <p:blipFill>
          <a:blip r:embed="rId2" cstate="print"/>
          <a:srcRect/>
          <a:stretch>
            <a:fillRect/>
          </a:stretch>
        </p:blipFill>
        <p:spPr>
          <a:xfrm>
            <a:off x="762000" y="1905000"/>
            <a:ext cx="8229600" cy="4953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914400" y="214313"/>
            <a:ext cx="8229600" cy="1462087"/>
          </a:xfrm>
        </p:spPr>
        <p:txBody>
          <a:bodyPr anchor="ctr"/>
          <a:lstStyle/>
          <a:p>
            <a:pPr eaLnBrk="1" hangingPunct="1"/>
            <a:r>
              <a:rPr lang="en-US" b="1" smtClean="0"/>
              <a:t>Using SalesPower Solutions</a:t>
            </a:r>
          </a:p>
        </p:txBody>
      </p:sp>
      <p:pic>
        <p:nvPicPr>
          <p:cNvPr id="19460" name="Picture 4" descr="Image-0051"/>
          <p:cNvPicPr>
            <a:picLocks noGrp="1" noChangeAspect="1" noChangeArrowheads="1"/>
          </p:cNvPicPr>
          <p:nvPr>
            <p:ph idx="4294967295"/>
          </p:nvPr>
        </p:nvPicPr>
        <p:blipFill>
          <a:blip r:embed="rId3" cstate="print"/>
          <a:srcRect/>
          <a:stretch>
            <a:fillRect/>
          </a:stretch>
        </p:blipFill>
        <p:spPr>
          <a:xfrm>
            <a:off x="1143000" y="1903413"/>
            <a:ext cx="7010400" cy="495458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cstate="print"/>
          <a:srcRect/>
          <a:stretch>
            <a:fillRect/>
          </a:stretch>
        </p:blipFill>
        <p:spPr bwMode="auto">
          <a:xfrm>
            <a:off x="-1371600" y="-228600"/>
            <a:ext cx="12192000" cy="762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2" cstate="print"/>
          <a:srcRect/>
          <a:stretch>
            <a:fillRect/>
          </a:stretch>
        </p:blipFill>
        <p:spPr bwMode="auto">
          <a:xfrm>
            <a:off x="-201613" y="0"/>
            <a:ext cx="9671051"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3" cstate="print"/>
          <a:srcRect/>
          <a:stretch>
            <a:fillRect/>
          </a:stretch>
        </p:blipFill>
        <p:spPr bwMode="auto">
          <a:xfrm>
            <a:off x="-1524000" y="-381000"/>
            <a:ext cx="12192000" cy="762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nchor="ctr"/>
          <a:lstStyle/>
          <a:p>
            <a:pPr eaLnBrk="1" hangingPunct="1"/>
            <a:r>
              <a:rPr lang="en-US" b="1" smtClean="0"/>
              <a:t>Let’s Talk FHA Loans</a:t>
            </a:r>
          </a:p>
        </p:txBody>
      </p:sp>
      <p:sp>
        <p:nvSpPr>
          <p:cNvPr id="28674" name="Content Placeholder 2"/>
          <p:cNvSpPr>
            <a:spLocks noGrp="1"/>
          </p:cNvSpPr>
          <p:nvPr>
            <p:ph idx="4294967295"/>
          </p:nvPr>
        </p:nvSpPr>
        <p:spPr>
          <a:xfrm>
            <a:off x="762000" y="1981200"/>
            <a:ext cx="7772400" cy="4114800"/>
          </a:xfrm>
        </p:spPr>
        <p:txBody>
          <a:bodyPr/>
          <a:lstStyle/>
          <a:p>
            <a:pPr eaLnBrk="1" hangingPunct="1">
              <a:lnSpc>
                <a:spcPct val="80000"/>
              </a:lnSpc>
            </a:pPr>
            <a:r>
              <a:rPr lang="en-US" sz="2700" dirty="0" smtClean="0"/>
              <a:t>620 FICO scores</a:t>
            </a:r>
          </a:p>
          <a:p>
            <a:pPr eaLnBrk="1" hangingPunct="1">
              <a:lnSpc>
                <a:spcPct val="80000"/>
              </a:lnSpc>
            </a:pPr>
            <a:r>
              <a:rPr lang="en-US" sz="2700" dirty="0" smtClean="0"/>
              <a:t>31/43 ratio as general guidelines; up to 50% on backend with compensating factors like very good credit</a:t>
            </a:r>
          </a:p>
          <a:p>
            <a:pPr eaLnBrk="1" hangingPunct="1">
              <a:lnSpc>
                <a:spcPct val="80000"/>
              </a:lnSpc>
            </a:pPr>
            <a:r>
              <a:rPr lang="en-US" sz="2700" dirty="0" smtClean="0"/>
              <a:t>Down payment can be gifted</a:t>
            </a:r>
          </a:p>
          <a:p>
            <a:pPr eaLnBrk="1" hangingPunct="1">
              <a:lnSpc>
                <a:spcPct val="80000"/>
              </a:lnSpc>
            </a:pPr>
            <a:r>
              <a:rPr lang="en-US" sz="2700" dirty="0" smtClean="0"/>
              <a:t>Seller can pay up to 3% of buyers’ non-recurring closing costs</a:t>
            </a:r>
          </a:p>
          <a:p>
            <a:pPr eaLnBrk="1" hangingPunct="1">
              <a:lnSpc>
                <a:spcPct val="80000"/>
              </a:lnSpc>
            </a:pPr>
            <a:r>
              <a:rPr lang="en-US" sz="2700" dirty="0" smtClean="0"/>
              <a:t>.55% mo mi (mortgage insurance)</a:t>
            </a:r>
          </a:p>
          <a:p>
            <a:pPr eaLnBrk="1" hangingPunct="1">
              <a:lnSpc>
                <a:spcPct val="80000"/>
              </a:lnSpc>
            </a:pPr>
            <a:r>
              <a:rPr lang="en-US" sz="2700" dirty="0" smtClean="0"/>
              <a:t>Can do 2-1 </a:t>
            </a:r>
            <a:r>
              <a:rPr lang="en-US" sz="2700" dirty="0" err="1" smtClean="0"/>
              <a:t>Buydown</a:t>
            </a:r>
            <a:r>
              <a:rPr lang="en-US" sz="2700" dirty="0" smtClean="0"/>
              <a:t>; qualify at </a:t>
            </a:r>
            <a:r>
              <a:rPr lang="en-US" sz="2700" b="1" i="1" dirty="0" smtClean="0"/>
              <a:t>note</a:t>
            </a:r>
            <a:r>
              <a:rPr lang="en-US" sz="2700" dirty="0" smtClean="0"/>
              <a:t> rate</a:t>
            </a:r>
          </a:p>
          <a:p>
            <a:pPr eaLnBrk="1" hangingPunct="1">
              <a:lnSpc>
                <a:spcPct val="80000"/>
              </a:lnSpc>
            </a:pPr>
            <a:r>
              <a:rPr lang="en-US" sz="2700" dirty="0" smtClean="0"/>
              <a:t>5-1 ARMs start at 4% fixed for 5 years, adjust max 1% per year and qualify at </a:t>
            </a:r>
            <a:r>
              <a:rPr lang="en-US" sz="2700" b="1" i="1" dirty="0" smtClean="0"/>
              <a:t>start</a:t>
            </a:r>
            <a:r>
              <a:rPr lang="en-US" sz="2700" dirty="0" smtClean="0"/>
              <a:t> rate!</a:t>
            </a:r>
          </a:p>
          <a:p>
            <a:pPr eaLnBrk="1" hangingPunct="1">
              <a:lnSpc>
                <a:spcPct val="80000"/>
              </a:lnSpc>
            </a:pPr>
            <a:r>
              <a:rPr lang="en-US" sz="2700" dirty="0" smtClean="0"/>
              <a:t>Assumable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20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fade">
                                      <p:cBhvr>
                                        <p:cTn id="12" dur="20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fade">
                                      <p:cBhvr>
                                        <p:cTn id="17" dur="20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fade">
                                      <p:cBhvr>
                                        <p:cTn id="22" dur="2000"/>
                                        <p:tgtEl>
                                          <p:spTgt spid="28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4">
                                            <p:txEl>
                                              <p:pRg st="4" end="4"/>
                                            </p:txEl>
                                          </p:spTgt>
                                        </p:tgtEl>
                                        <p:attrNameLst>
                                          <p:attrName>style.visibility</p:attrName>
                                        </p:attrNameLst>
                                      </p:cBhvr>
                                      <p:to>
                                        <p:strVal val="visible"/>
                                      </p:to>
                                    </p:set>
                                    <p:animEffect transition="in" filter="fade">
                                      <p:cBhvr>
                                        <p:cTn id="27" dur="2000"/>
                                        <p:tgtEl>
                                          <p:spTgt spid="286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4">
                                            <p:txEl>
                                              <p:pRg st="5" end="5"/>
                                            </p:txEl>
                                          </p:spTgt>
                                        </p:tgtEl>
                                        <p:attrNameLst>
                                          <p:attrName>style.visibility</p:attrName>
                                        </p:attrNameLst>
                                      </p:cBhvr>
                                      <p:to>
                                        <p:strVal val="visible"/>
                                      </p:to>
                                    </p:set>
                                    <p:animEffect transition="in" filter="fade">
                                      <p:cBhvr>
                                        <p:cTn id="32" dur="2000"/>
                                        <p:tgtEl>
                                          <p:spTgt spid="286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674">
                                            <p:txEl>
                                              <p:pRg st="6" end="6"/>
                                            </p:txEl>
                                          </p:spTgt>
                                        </p:tgtEl>
                                        <p:attrNameLst>
                                          <p:attrName>style.visibility</p:attrName>
                                        </p:attrNameLst>
                                      </p:cBhvr>
                                      <p:to>
                                        <p:strVal val="visible"/>
                                      </p:to>
                                    </p:set>
                                    <p:animEffect transition="in" filter="fade">
                                      <p:cBhvr>
                                        <p:cTn id="37" dur="2000"/>
                                        <p:tgtEl>
                                          <p:spTgt spid="286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674">
                                            <p:txEl>
                                              <p:pRg st="7" end="7"/>
                                            </p:txEl>
                                          </p:spTgt>
                                        </p:tgtEl>
                                        <p:attrNameLst>
                                          <p:attrName>style.visibility</p:attrName>
                                        </p:attrNameLst>
                                      </p:cBhvr>
                                      <p:to>
                                        <p:strVal val="visible"/>
                                      </p:to>
                                    </p:set>
                                    <p:animEffect transition="in" filter="fade">
                                      <p:cBhvr>
                                        <p:cTn id="42" dur="2000"/>
                                        <p:tgtEl>
                                          <p:spTgt spid="286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cstate="print"/>
          <a:srcRect/>
          <a:stretch>
            <a:fillRect/>
          </a:stretch>
        </p:blipFill>
        <p:spPr bwMode="auto">
          <a:xfrm>
            <a:off x="0" y="304800"/>
            <a:ext cx="9105900" cy="6070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342</TotalTime>
  <Words>2217</Words>
  <Application>Microsoft Office PowerPoint</Application>
  <PresentationFormat>On-screen Show (4:3)</PresentationFormat>
  <Paragraphs>122</Paragraphs>
  <Slides>33</Slides>
  <Notes>20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Blends</vt:lpstr>
      <vt:lpstr>MONEY TALKS!</vt:lpstr>
      <vt:lpstr>What I will cover today</vt:lpstr>
      <vt:lpstr>Why should we Talk Money?</vt:lpstr>
      <vt:lpstr>Using SalesPower Solutions</vt:lpstr>
      <vt:lpstr>Slide 5</vt:lpstr>
      <vt:lpstr>Slide 6</vt:lpstr>
      <vt:lpstr>Slide 7</vt:lpstr>
      <vt:lpstr>Let’s Talk FHA Loans</vt:lpstr>
      <vt:lpstr>Slide 9</vt:lpstr>
      <vt:lpstr>Slide 10</vt:lpstr>
      <vt:lpstr>Slide 11</vt:lpstr>
      <vt:lpstr>Slide 12</vt:lpstr>
      <vt:lpstr>Slide 13</vt:lpstr>
      <vt:lpstr>Slide 14</vt:lpstr>
      <vt:lpstr>Slide 15</vt:lpstr>
      <vt:lpstr>Slide 16</vt:lpstr>
      <vt:lpstr>Slide 17</vt:lpstr>
      <vt:lpstr>Provide Printed Handouts</vt:lpstr>
      <vt:lpstr>Compare to Good Faith Estimate</vt:lpstr>
      <vt:lpstr>Slide 20</vt:lpstr>
      <vt:lpstr>Slide 21</vt:lpstr>
      <vt:lpstr>Slide 22</vt:lpstr>
      <vt:lpstr>Slide 23</vt:lpstr>
      <vt:lpstr>Let’s Talk CONV Loans</vt:lpstr>
      <vt:lpstr>Slide 25</vt:lpstr>
      <vt:lpstr>Slide 26</vt:lpstr>
      <vt:lpstr>Slide 27</vt:lpstr>
      <vt:lpstr>Loan Comparison w/Buyer</vt:lpstr>
      <vt:lpstr>Let’s Talk VA loans</vt:lpstr>
      <vt:lpstr>Slide 30</vt:lpstr>
      <vt:lpstr>Time to CLOSE the SALE!</vt:lpstr>
      <vt:lpstr>Benefits of being able to    Talk Money!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Hamilton</dc:creator>
  <cp:lastModifiedBy>Jerry Botkin</cp:lastModifiedBy>
  <cp:revision>42</cp:revision>
  <dcterms:created xsi:type="dcterms:W3CDTF">2010-03-19T11:21:28Z</dcterms:created>
  <dcterms:modified xsi:type="dcterms:W3CDTF">2010-03-26T02:00:00Z</dcterms:modified>
</cp:coreProperties>
</file>